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8"/>
  </p:handoutMasterIdLst>
  <p:sldIdLst>
    <p:sldId id="256" r:id="rId2"/>
    <p:sldId id="280" r:id="rId3"/>
    <p:sldId id="257" r:id="rId4"/>
    <p:sldId id="258" r:id="rId5"/>
    <p:sldId id="273" r:id="rId6"/>
    <p:sldId id="260" r:id="rId7"/>
    <p:sldId id="278" r:id="rId8"/>
    <p:sldId id="262" r:id="rId9"/>
    <p:sldId id="279" r:id="rId10"/>
    <p:sldId id="264" r:id="rId11"/>
    <p:sldId id="267" r:id="rId12"/>
    <p:sldId id="268" r:id="rId13"/>
    <p:sldId id="269" r:id="rId14"/>
    <p:sldId id="270" r:id="rId15"/>
    <p:sldId id="276" r:id="rId16"/>
    <p:sldId id="274" r:id="rId17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16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FE57E-64D8-44DC-899A-29DBE6B416AB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27FA0-8593-420C-9D94-586004F2BB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80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9BCC9-59DF-4AB8-B241-1F5924493978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DDBA1A-BE5D-4E1F-A769-1BE65303CF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189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9F560-4CF4-490A-8EDC-D6F6B3237687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C9F-4B48-44BA-A0D3-AE8E01FFD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55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9F560-4CF4-490A-8EDC-D6F6B3237687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C9F-4B48-44BA-A0D3-AE8E01FFD4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9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9BCC9-59DF-4AB8-B241-1F5924493978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DDBA1A-BE5D-4E1F-A769-1BE65303CF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25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30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66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08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3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1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A71D596-AE90-43EA-807D-73ED0A4B3387}"/>
              </a:ext>
            </a:extLst>
          </p:cNvPr>
          <p:cNvCxnSpPr>
            <a:cxnSpLocks/>
          </p:cNvCxnSpPr>
          <p:nvPr/>
        </p:nvCxnSpPr>
        <p:spPr>
          <a:xfrm>
            <a:off x="0" y="115409"/>
            <a:ext cx="9144000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013599E-42AF-4086-8495-557148EB18E7}"/>
              </a:ext>
            </a:extLst>
          </p:cNvPr>
          <p:cNvCxnSpPr>
            <a:cxnSpLocks/>
          </p:cNvCxnSpPr>
          <p:nvPr/>
        </p:nvCxnSpPr>
        <p:spPr>
          <a:xfrm>
            <a:off x="1597981" y="258932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E798AE3-1CA1-4B61-A1CE-881943C95E95}"/>
              </a:ext>
            </a:extLst>
          </p:cNvPr>
          <p:cNvCxnSpPr>
            <a:cxnSpLocks/>
          </p:cNvCxnSpPr>
          <p:nvPr/>
        </p:nvCxnSpPr>
        <p:spPr>
          <a:xfrm>
            <a:off x="-9483" y="6619926"/>
            <a:ext cx="9162961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2DC6040D-B140-4277-B4ED-E4ECE0F5C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4559" y="356698"/>
            <a:ext cx="7974875" cy="60918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 Narrow" panose="020B0606020202030204" pitchFamily="34" charset="0"/>
              </a:rPr>
              <a:t>Риски неформальной занятости для работодателей</a:t>
            </a: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5F4A9078-A5C7-45F7-9680-7902D3FF63AB}"/>
              </a:ext>
            </a:extLst>
          </p:cNvPr>
          <p:cNvSpPr txBox="1">
            <a:spLocks/>
          </p:cNvSpPr>
          <p:nvPr/>
        </p:nvSpPr>
        <p:spPr>
          <a:xfrm>
            <a:off x="9479" y="811862"/>
            <a:ext cx="9143999" cy="60918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Репутационные потери</a:t>
            </a:r>
          </a:p>
          <a:p>
            <a:endParaRPr lang="ru-RU" sz="15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6C9700-6D54-4BF1-82F6-8411C6DD0DC6}"/>
              </a:ext>
            </a:extLst>
          </p:cNvPr>
          <p:cNvSpPr txBox="1"/>
          <p:nvPr/>
        </p:nvSpPr>
        <p:spPr>
          <a:xfrm>
            <a:off x="5930535" y="2117502"/>
            <a:ext cx="313962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0" i="0" dirty="0">
                <a:solidFill>
                  <a:srgbClr val="FF0000"/>
                </a:solidFill>
                <a:effectLst/>
                <a:latin typeface="Arial Narrow" pitchFamily="34" charset="0"/>
              </a:rPr>
              <a:t>С 1 января 2025 года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Arial Narrow" pitchFamily="34" charset="0"/>
              </a:rPr>
              <a:t>Роструд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Arial Narrow" pitchFamily="34" charset="0"/>
              </a:rPr>
              <a:t>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 Narrow" pitchFamily="34" charset="0"/>
              </a:rPr>
              <a:t>ведет общедоступный </a:t>
            </a:r>
            <a:br>
              <a:rPr lang="ru-RU" sz="2400" b="0" i="0" dirty="0">
                <a:solidFill>
                  <a:srgbClr val="000000"/>
                </a:solidFill>
                <a:effectLst/>
                <a:latin typeface="Arial Narrow" pitchFamily="34" charset="0"/>
              </a:rPr>
            </a:br>
            <a:r>
              <a:rPr lang="ru-RU" sz="2400" b="1" i="0" dirty="0">
                <a:solidFill>
                  <a:srgbClr val="FF0000"/>
                </a:solidFill>
                <a:effectLst/>
                <a:latin typeface="Arial Narrow" pitchFamily="34" charset="0"/>
              </a:rPr>
              <a:t>реестр работодателей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 Narrow" pitchFamily="34" charset="0"/>
              </a:rPr>
              <a:t>, 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Arial Narrow" pitchFamily="34" charset="0"/>
              </a:rPr>
              <a:t>у 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 Narrow" pitchFamily="34" charset="0"/>
              </a:rPr>
              <a:t>которых были выявлены факты нелегальной занятости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70CD96-C54A-4E90-8F55-69D0CC9946D7}"/>
              </a:ext>
            </a:extLst>
          </p:cNvPr>
          <p:cNvSpPr txBox="1"/>
          <p:nvPr/>
        </p:nvSpPr>
        <p:spPr>
          <a:xfrm>
            <a:off x="3457302" y="5384375"/>
            <a:ext cx="32308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1" dirty="0" smtClean="0">
                <a:solidFill>
                  <a:srgbClr val="0070C0"/>
                </a:solidFill>
                <a:effectLst/>
                <a:latin typeface="Arial Narrow" pitchFamily="34" charset="0"/>
              </a:rPr>
              <a:t>Постановление </a:t>
            </a:r>
            <a:r>
              <a:rPr lang="ru-RU" b="0" i="1" dirty="0">
                <a:solidFill>
                  <a:srgbClr val="0070C0"/>
                </a:solidFill>
                <a:effectLst/>
                <a:latin typeface="Arial Narrow" pitchFamily="34" charset="0"/>
              </a:rPr>
              <a:t>Правительства РФ </a:t>
            </a:r>
            <a:r>
              <a:rPr lang="ru-RU" b="0" i="1" dirty="0" smtClean="0">
                <a:solidFill>
                  <a:srgbClr val="0070C0"/>
                </a:solidFill>
                <a:effectLst/>
                <a:latin typeface="Arial Narrow" pitchFamily="34" charset="0"/>
              </a:rPr>
              <a:t>от 27.12.2024  </a:t>
            </a:r>
            <a:r>
              <a:rPr lang="ru-RU" b="0" i="1" dirty="0">
                <a:solidFill>
                  <a:srgbClr val="0070C0"/>
                </a:solidFill>
                <a:effectLst/>
                <a:latin typeface="Arial Narrow" pitchFamily="34" charset="0"/>
              </a:rPr>
              <a:t>№ 1927</a:t>
            </a:r>
            <a:endParaRPr lang="ru-RU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195" y="5302700"/>
            <a:ext cx="805931" cy="8096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19" y="2117503"/>
            <a:ext cx="5660816" cy="295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09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54275F9-D4BA-4DBC-B3E8-EA1F2D698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defRPr/>
            </a:pPr>
            <a:fld id="{4ECDF2E8-0AB2-4366-8979-CDB7565A5C93}" type="slidenum">
              <a:rPr lang="ru-RU" sz="9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342900">
                <a:defRPr/>
              </a:pPr>
              <a:t>16</a:t>
            </a:fld>
            <a:endParaRPr lang="ru-RU" sz="9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2BDA3C-C6CB-463D-A751-111D7B22FF18}"/>
              </a:ext>
            </a:extLst>
          </p:cNvPr>
          <p:cNvSpPr txBox="1"/>
          <p:nvPr/>
        </p:nvSpPr>
        <p:spPr>
          <a:xfrm>
            <a:off x="440931" y="323381"/>
            <a:ext cx="826213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b="1" dirty="0">
                <a:solidFill>
                  <a:srgbClr val="C00000"/>
                </a:solidFill>
                <a:latin typeface="Arial Narrow" panose="020B0606020202030204" pitchFamily="34" charset="0"/>
              </a:rPr>
              <a:t>Муниципальные рабочие группы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02C5E88-01A9-459D-865A-6585EF7B7C8E}"/>
              </a:ext>
            </a:extLst>
          </p:cNvPr>
          <p:cNvCxnSpPr>
            <a:cxnSpLocks/>
          </p:cNvCxnSpPr>
          <p:nvPr/>
        </p:nvCxnSpPr>
        <p:spPr>
          <a:xfrm flipV="1">
            <a:off x="4457057" y="3384096"/>
            <a:ext cx="0" cy="406482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D629E87-D4A5-40FD-B68A-50C3849230FD}"/>
              </a:ext>
            </a:extLst>
          </p:cNvPr>
          <p:cNvCxnSpPr/>
          <p:nvPr/>
        </p:nvCxnSpPr>
        <p:spPr>
          <a:xfrm>
            <a:off x="6357968" y="1629402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DA769571-63AC-4B34-8114-64F945A3B16D}"/>
              </a:ext>
            </a:extLst>
          </p:cNvPr>
          <p:cNvCxnSpPr/>
          <p:nvPr/>
        </p:nvCxnSpPr>
        <p:spPr>
          <a:xfrm>
            <a:off x="6298597" y="2463771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08B5F0B-66BE-46F6-A60C-75B82046025D}"/>
              </a:ext>
            </a:extLst>
          </p:cNvPr>
          <p:cNvSpPr txBox="1"/>
          <p:nvPr/>
        </p:nvSpPr>
        <p:spPr>
          <a:xfrm>
            <a:off x="304540" y="2101586"/>
            <a:ext cx="1440304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Обращения </a:t>
            </a:r>
            <a:b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граждан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F8D4C0-CDEE-41BD-8594-D02FF3A518A2}"/>
              </a:ext>
            </a:extLst>
          </p:cNvPr>
          <p:cNvSpPr txBox="1"/>
          <p:nvPr/>
        </p:nvSpPr>
        <p:spPr>
          <a:xfrm>
            <a:off x="-84422" y="1261044"/>
            <a:ext cx="227408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Информация налоговых органов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B7F12E-FC6D-410C-90D0-7AC9BF899D83}"/>
              </a:ext>
            </a:extLst>
          </p:cNvPr>
          <p:cNvSpPr txBox="1"/>
          <p:nvPr/>
        </p:nvSpPr>
        <p:spPr>
          <a:xfrm>
            <a:off x="95879" y="3003871"/>
            <a:ext cx="1982781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Иные </a:t>
            </a:r>
            <a:b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источники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0B92EF-9713-4BFE-BC21-B87098DACD52}"/>
              </a:ext>
            </a:extLst>
          </p:cNvPr>
          <p:cNvSpPr txBox="1"/>
          <p:nvPr/>
        </p:nvSpPr>
        <p:spPr>
          <a:xfrm>
            <a:off x="2461849" y="3651956"/>
            <a:ext cx="3996101" cy="4154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b="1" dirty="0">
                <a:solidFill>
                  <a:schemeClr val="tx1"/>
                </a:solidFill>
                <a:latin typeface="Arial Narrow" panose="020B0606020202030204" pitchFamily="34" charset="0"/>
              </a:rPr>
              <a:t>Муниципальные рабочие группы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41BCEB6-4F4D-412D-9C56-BAF4F7D9A3A7}"/>
              </a:ext>
            </a:extLst>
          </p:cNvPr>
          <p:cNvSpPr txBox="1"/>
          <p:nvPr/>
        </p:nvSpPr>
        <p:spPr>
          <a:xfrm>
            <a:off x="6814753" y="2822770"/>
            <a:ext cx="2274087" cy="10618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Государственная инспекция труда </a:t>
            </a:r>
            <a:b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в крае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C02B2B-D86A-4112-97CD-207F2D633AE5}"/>
              </a:ext>
            </a:extLst>
          </p:cNvPr>
          <p:cNvSpPr txBox="1"/>
          <p:nvPr/>
        </p:nvSpPr>
        <p:spPr>
          <a:xfrm>
            <a:off x="6909809" y="2235102"/>
            <a:ext cx="2274087" cy="4154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Налоговые органы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51F4281-431F-4DAD-9F64-E2097A7410DE}"/>
              </a:ext>
            </a:extLst>
          </p:cNvPr>
          <p:cNvSpPr txBox="1"/>
          <p:nvPr/>
        </p:nvSpPr>
        <p:spPr>
          <a:xfrm>
            <a:off x="6621709" y="1218042"/>
            <a:ext cx="2502035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Органы </a:t>
            </a:r>
            <a:b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>прокуратуры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9E5971FD-A4FA-43E9-A361-452470796488}"/>
              </a:ext>
            </a:extLst>
          </p:cNvPr>
          <p:cNvCxnSpPr/>
          <p:nvPr/>
        </p:nvCxnSpPr>
        <p:spPr>
          <a:xfrm>
            <a:off x="6324655" y="3262145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491E9F98-A95C-4829-B178-15F02EB88A4E}"/>
              </a:ext>
            </a:extLst>
          </p:cNvPr>
          <p:cNvCxnSpPr>
            <a:cxnSpLocks/>
          </p:cNvCxnSpPr>
          <p:nvPr/>
        </p:nvCxnSpPr>
        <p:spPr>
          <a:xfrm>
            <a:off x="4272781" y="3401933"/>
            <a:ext cx="0" cy="376063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39059759-A717-49A3-B909-FD9EC8CD311A}"/>
              </a:ext>
            </a:extLst>
          </p:cNvPr>
          <p:cNvCxnSpPr>
            <a:cxnSpLocks/>
          </p:cNvCxnSpPr>
          <p:nvPr/>
        </p:nvCxnSpPr>
        <p:spPr>
          <a:xfrm flipH="1">
            <a:off x="2494882" y="872194"/>
            <a:ext cx="5409" cy="3141313"/>
          </a:xfrm>
          <a:prstGeom prst="line">
            <a:avLst/>
          </a:prstGeom>
          <a:ln w="539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4FE2DA28-750F-45D5-A45A-0A16E4E28515}"/>
              </a:ext>
            </a:extLst>
          </p:cNvPr>
          <p:cNvCxnSpPr>
            <a:cxnSpLocks/>
          </p:cNvCxnSpPr>
          <p:nvPr/>
        </p:nvCxnSpPr>
        <p:spPr>
          <a:xfrm>
            <a:off x="6324655" y="911049"/>
            <a:ext cx="12410" cy="3109364"/>
          </a:xfrm>
          <a:prstGeom prst="line">
            <a:avLst/>
          </a:prstGeom>
          <a:ln w="539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EBE5B30-BB56-48CF-AB8E-FFBA23C10BB2}"/>
              </a:ext>
            </a:extLst>
          </p:cNvPr>
          <p:cNvSpPr txBox="1"/>
          <p:nvPr/>
        </p:nvSpPr>
        <p:spPr>
          <a:xfrm>
            <a:off x="2619069" y="795172"/>
            <a:ext cx="3675977" cy="7745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>
                <a:solidFill>
                  <a:srgbClr val="00FFF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ctr" defTabSz="342900">
              <a:defRPr/>
            </a:pPr>
            <a:r>
              <a:rPr lang="ru-RU" sz="2100" b="1" dirty="0">
                <a:solidFill>
                  <a:schemeClr val="tx1"/>
                </a:solidFill>
                <a:latin typeface="Arial Narrow" panose="020B0606020202030204" pitchFamily="34" charset="0"/>
              </a:rPr>
              <a:t>Межведомственная комиссия</a:t>
            </a:r>
          </a:p>
          <a:p>
            <a:pPr algn="ctr" defTabSz="342900">
              <a:lnSpc>
                <a:spcPts val="1350"/>
              </a:lnSpc>
              <a:defRPr/>
            </a:pPr>
            <a: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  <a:t/>
            </a:r>
            <a:br>
              <a:rPr lang="ru-RU" sz="210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6494B924-6C93-4D3C-8EA4-0C0FB2F5A4A9}"/>
              </a:ext>
            </a:extLst>
          </p:cNvPr>
          <p:cNvCxnSpPr/>
          <p:nvPr/>
        </p:nvCxnSpPr>
        <p:spPr>
          <a:xfrm>
            <a:off x="1920091" y="1630376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06062473-205C-47F4-9282-DD5EE22179FF}"/>
              </a:ext>
            </a:extLst>
          </p:cNvPr>
          <p:cNvCxnSpPr/>
          <p:nvPr/>
        </p:nvCxnSpPr>
        <p:spPr>
          <a:xfrm>
            <a:off x="1920091" y="2492880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03051D5E-8DB2-4488-B9CC-63ACF21C2D4F}"/>
              </a:ext>
            </a:extLst>
          </p:cNvPr>
          <p:cNvCxnSpPr/>
          <p:nvPr/>
        </p:nvCxnSpPr>
        <p:spPr>
          <a:xfrm>
            <a:off x="1920090" y="3328869"/>
            <a:ext cx="590309" cy="0"/>
          </a:xfrm>
          <a:prstGeom prst="straightConnector1">
            <a:avLst/>
          </a:prstGeom>
          <a:ln w="508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01857289-AFE9-4AE0-9E67-12A926761113}"/>
              </a:ext>
            </a:extLst>
          </p:cNvPr>
          <p:cNvCxnSpPr/>
          <p:nvPr/>
        </p:nvCxnSpPr>
        <p:spPr>
          <a:xfrm>
            <a:off x="9412" y="6689907"/>
            <a:ext cx="9144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ED27EC8-C76A-480D-A15A-E254C12FD10E}"/>
              </a:ext>
            </a:extLst>
          </p:cNvPr>
          <p:cNvCxnSpPr>
            <a:cxnSpLocks/>
          </p:cNvCxnSpPr>
          <p:nvPr/>
        </p:nvCxnSpPr>
        <p:spPr>
          <a:xfrm>
            <a:off x="0" y="115409"/>
            <a:ext cx="9144000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E2FB2D9D-28B8-491B-8530-4DC22DFF01C8}"/>
              </a:ext>
            </a:extLst>
          </p:cNvPr>
          <p:cNvCxnSpPr>
            <a:cxnSpLocks/>
          </p:cNvCxnSpPr>
          <p:nvPr/>
        </p:nvCxnSpPr>
        <p:spPr>
          <a:xfrm>
            <a:off x="1597981" y="258932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7691B83-B5F4-4057-99E9-9DACCB00804D}"/>
              </a:ext>
            </a:extLst>
          </p:cNvPr>
          <p:cNvSpPr txBox="1"/>
          <p:nvPr/>
        </p:nvSpPr>
        <p:spPr>
          <a:xfrm>
            <a:off x="1275052" y="4135914"/>
            <a:ext cx="18292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2026 г.</a:t>
            </a:r>
            <a:endParaRPr lang="ru-RU" sz="32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B93C0E1-3204-4F02-B075-7AF42F245DC3}"/>
              </a:ext>
            </a:extLst>
          </p:cNvPr>
          <p:cNvSpPr txBox="1"/>
          <p:nvPr/>
        </p:nvSpPr>
        <p:spPr>
          <a:xfrm>
            <a:off x="178954" y="4692666"/>
            <a:ext cx="537325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Arial Narrow" panose="020B0606020202030204" pitchFamily="34" charset="0"/>
              </a:rPr>
              <a:t>Усиление состава муниципальных </a:t>
            </a:r>
          </a:p>
          <a:p>
            <a:r>
              <a:rPr lang="ru-RU" sz="2000" b="1" dirty="0">
                <a:solidFill>
                  <a:schemeClr val="tx1"/>
                </a:solidFill>
                <a:latin typeface="Arial Narrow" panose="020B0606020202030204" pitchFamily="34" charset="0"/>
              </a:rPr>
              <a:t>рабочих групп: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-главы районов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-представители прокуратуры, Гострудинспекции</a:t>
            </a:r>
          </a:p>
          <a:p>
            <a:r>
              <a:rPr lang="ru-RU" sz="2000" dirty="0">
                <a:latin typeface="Arial Narrow" panose="020B0606020202030204" pitchFamily="34" charset="0"/>
              </a:rPr>
              <a:t>-представители объединений работодателей</a:t>
            </a:r>
            <a:endParaRPr lang="ru-RU" sz="200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CD6D6FA-2E5F-4AD2-A285-78A3EB5B0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113" y="4039920"/>
            <a:ext cx="1795924" cy="2574158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5E00796-C6DF-424B-BDC6-B14CB35ED1E5}"/>
              </a:ext>
            </a:extLst>
          </p:cNvPr>
          <p:cNvSpPr txBox="1"/>
          <p:nvPr/>
        </p:nvSpPr>
        <p:spPr>
          <a:xfrm>
            <a:off x="5584533" y="4096242"/>
            <a:ext cx="18292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ФЕЙК</a:t>
            </a:r>
            <a:endParaRPr lang="ru-RU" sz="3200" dirty="0"/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7341BA94-5D48-48AB-99AD-A82EAAB23C7C}"/>
              </a:ext>
            </a:extLst>
          </p:cNvPr>
          <p:cNvCxnSpPr/>
          <p:nvPr/>
        </p:nvCxnSpPr>
        <p:spPr>
          <a:xfrm>
            <a:off x="0" y="4135914"/>
            <a:ext cx="9144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Рисунок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236" y="1168194"/>
            <a:ext cx="3530475" cy="231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470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F7A267F-9CA3-4C64-907E-C9F70CCB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4ECDF2E8-0AB2-4366-8979-CDB7565A5C93}" type="slidenum">
              <a:rPr lang="ru-RU">
                <a:solidFill>
                  <a:prstClr val="black">
                    <a:lumMod val="95000"/>
                    <a:lumOff val="5000"/>
                  </a:prstClr>
                </a:solidFill>
                <a:latin typeface="Calibri" panose="020F0502020204030204" pitchFamily="34" charset="0"/>
              </a:rPr>
              <a:pPr defTabSz="342900"/>
              <a:t>2</a:t>
            </a:fld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E3561B-8C46-48CF-9A93-941B22465097}"/>
              </a:ext>
            </a:extLst>
          </p:cNvPr>
          <p:cNvSpPr txBox="1"/>
          <p:nvPr/>
        </p:nvSpPr>
        <p:spPr>
          <a:xfrm>
            <a:off x="665953" y="896534"/>
            <a:ext cx="84499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/>
            <a:r>
              <a:rPr lang="ru-RU" sz="2700" b="1" dirty="0">
                <a:solidFill>
                  <a:prstClr val="white"/>
                </a:solidFill>
                <a:latin typeface="Arial Narrow" panose="020B0606020202030204" pitchFamily="34" charset="0"/>
              </a:rPr>
              <a:t>Правовые основы легализации трудовых отношений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592043FC-40CF-46F9-AE2F-8D3AE23DA39C}"/>
              </a:ext>
            </a:extLst>
          </p:cNvPr>
          <p:cNvCxnSpPr/>
          <p:nvPr/>
        </p:nvCxnSpPr>
        <p:spPr>
          <a:xfrm>
            <a:off x="0" y="342642"/>
            <a:ext cx="914400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" r="16077"/>
          <a:stretch/>
        </p:blipFill>
        <p:spPr>
          <a:xfrm>
            <a:off x="139430" y="1388064"/>
            <a:ext cx="4751516" cy="3440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524769" y="5088888"/>
            <a:ext cx="4047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/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Заседание Совета по стратегическому развитию и национальным проектам, 8 декабря 2025 г.</a:t>
            </a:r>
            <a:endParaRPr lang="ru-RU" sz="1400" i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45579" y="1442649"/>
            <a:ext cx="387678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42900"/>
            <a:r>
              <a:rPr lang="ru-RU" sz="1600" i="1" dirty="0">
                <a:solidFill>
                  <a:srgbClr val="020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России В.В. Путин</a:t>
            </a:r>
          </a:p>
          <a:p>
            <a:pPr algn="r" defTabSz="342900"/>
            <a:r>
              <a:rPr lang="ru-RU" dirty="0">
                <a:solidFill>
                  <a:srgbClr val="020C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algn="just" defTabSz="3429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 связи с повышением НДС нам нужно, чтобы ничего в тень не уходило, чтобы всё работало легально, и соответствующие доходы в бюджет поступали.</a:t>
            </a:r>
          </a:p>
          <a:p>
            <a:pPr algn="just" defTabSz="34290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Надо кардинально сократить нелегальную занятость, которая нарушает права граждан Российской Федерации.»</a:t>
            </a:r>
          </a:p>
          <a:p>
            <a:pPr defTabSz="342900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5013599E-42AF-4086-8495-557148EB18E7}"/>
              </a:ext>
            </a:extLst>
          </p:cNvPr>
          <p:cNvCxnSpPr>
            <a:cxnSpLocks/>
          </p:cNvCxnSpPr>
          <p:nvPr/>
        </p:nvCxnSpPr>
        <p:spPr>
          <a:xfrm>
            <a:off x="976057" y="488874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92043FC-40CF-46F9-AE2F-8D3AE23DA39C}"/>
              </a:ext>
            </a:extLst>
          </p:cNvPr>
          <p:cNvCxnSpPr/>
          <p:nvPr/>
        </p:nvCxnSpPr>
        <p:spPr>
          <a:xfrm>
            <a:off x="0" y="6697455"/>
            <a:ext cx="9144000" cy="0"/>
          </a:xfrm>
          <a:prstGeom prst="line">
            <a:avLst/>
          </a:prstGeom>
          <a:ln w="476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612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80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79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A71D596-AE90-43EA-807D-73ED0A4B3387}"/>
              </a:ext>
            </a:extLst>
          </p:cNvPr>
          <p:cNvCxnSpPr>
            <a:cxnSpLocks/>
          </p:cNvCxnSpPr>
          <p:nvPr/>
        </p:nvCxnSpPr>
        <p:spPr>
          <a:xfrm>
            <a:off x="0" y="115409"/>
            <a:ext cx="9144000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013599E-42AF-4086-8495-557148EB18E7}"/>
              </a:ext>
            </a:extLst>
          </p:cNvPr>
          <p:cNvCxnSpPr>
            <a:cxnSpLocks/>
          </p:cNvCxnSpPr>
          <p:nvPr/>
        </p:nvCxnSpPr>
        <p:spPr>
          <a:xfrm>
            <a:off x="1056444" y="267810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ACB0B1-4AC4-4E0E-A311-2F118E2A6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1310914"/>
            <a:ext cx="3016051" cy="462520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2800" b="1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Размер</a:t>
            </a:r>
          </a:p>
          <a:p>
            <a:endParaRPr lang="ru-RU" sz="1500" b="1" i="0" dirty="0">
              <a:solidFill>
                <a:srgbClr val="C00000"/>
              </a:solidFill>
              <a:effectLst/>
              <a:latin typeface="Arial Narrow" panose="020B0606020202030204" pitchFamily="34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E798AE3-1CA1-4B61-A1CE-881943C95E95}"/>
              </a:ext>
            </a:extLst>
          </p:cNvPr>
          <p:cNvCxnSpPr>
            <a:cxnSpLocks/>
          </p:cNvCxnSpPr>
          <p:nvPr/>
        </p:nvCxnSpPr>
        <p:spPr>
          <a:xfrm>
            <a:off x="0" y="6591670"/>
            <a:ext cx="9162961" cy="0"/>
          </a:xfrm>
          <a:prstGeom prst="line">
            <a:avLst/>
          </a:prstGeom>
          <a:ln w="698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FC93B47-948E-45B3-9354-125FF9A3C067}"/>
              </a:ext>
            </a:extLst>
          </p:cNvPr>
          <p:cNvSpPr txBox="1"/>
          <p:nvPr/>
        </p:nvSpPr>
        <p:spPr>
          <a:xfrm>
            <a:off x="3125458" y="2832397"/>
            <a:ext cx="5815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spc="170" dirty="0">
                <a:latin typeface="Arial" panose="020B0604020202020204" pitchFamily="34" charset="0"/>
                <a:cs typeface="Arial" panose="020B0604020202020204" pitchFamily="34" charset="0"/>
              </a:rPr>
              <a:t>&gt; </a:t>
            </a:r>
            <a:r>
              <a:rPr lang="ru-RU" sz="4000" b="1" spc="250" dirty="0">
                <a:latin typeface="Arial" panose="020B0604020202020204" pitchFamily="34" charset="0"/>
                <a:cs typeface="Arial" panose="020B0604020202020204" pitchFamily="34" charset="0"/>
              </a:rPr>
              <a:t>МРОТ х (РК + ДВ)</a:t>
            </a:r>
          </a:p>
        </p:txBody>
      </p: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C23B6804-6C77-413A-A9D0-28C65105FFAA}"/>
              </a:ext>
            </a:extLst>
          </p:cNvPr>
          <p:cNvSpPr txBox="1">
            <a:spLocks/>
          </p:cNvSpPr>
          <p:nvPr/>
        </p:nvSpPr>
        <p:spPr>
          <a:xfrm>
            <a:off x="1056444" y="546252"/>
            <a:ext cx="6858000" cy="462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ЗАРАБОТНАЯ ПЛАТА</a:t>
            </a: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id="{1AE56E09-D060-45EE-8C6C-968A89C28C05}"/>
              </a:ext>
            </a:extLst>
          </p:cNvPr>
          <p:cNvSpPr txBox="1">
            <a:spLocks/>
          </p:cNvSpPr>
          <p:nvPr/>
        </p:nvSpPr>
        <p:spPr>
          <a:xfrm>
            <a:off x="2845295" y="1194521"/>
            <a:ext cx="6375371" cy="462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 Хабаровском крае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latin typeface="Arial Narrow" panose="020B0606020202030204" pitchFamily="34" charset="0"/>
              </a:rPr>
              <a:t>с 1 января 2026 года заработная плата </a:t>
            </a:r>
            <a:r>
              <a:rPr lang="ru-RU" sz="3200" b="1" dirty="0">
                <a:latin typeface="Arial Narrow" panose="020B0606020202030204" pitchFamily="34" charset="0"/>
              </a:rPr>
              <a:t/>
            </a:r>
            <a:br>
              <a:rPr lang="ru-RU" sz="3200" b="1" dirty="0"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не может быть ниже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DE2579-85C2-474B-BE98-BB6A5F401A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97" t="18994" r="36505" b="9220"/>
          <a:stretch/>
        </p:blipFill>
        <p:spPr>
          <a:xfrm>
            <a:off x="-2" y="2282389"/>
            <a:ext cx="3016051" cy="28063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3260C96-00B8-498F-BF06-1BA696277CB3}"/>
              </a:ext>
            </a:extLst>
          </p:cNvPr>
          <p:cNvSpPr txBox="1"/>
          <p:nvPr/>
        </p:nvSpPr>
        <p:spPr>
          <a:xfrm>
            <a:off x="3847130" y="3760816"/>
            <a:ext cx="2185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27 093 руб.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08CEE1-D2B6-46F0-94F4-64698833D692}"/>
              </a:ext>
            </a:extLst>
          </p:cNvPr>
          <p:cNvSpPr txBox="1"/>
          <p:nvPr/>
        </p:nvSpPr>
        <p:spPr>
          <a:xfrm>
            <a:off x="5870005" y="3740579"/>
            <a:ext cx="1649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Районный коэффициент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12D6E0-0F25-49D6-AE62-B2706664A8DC}"/>
              </a:ext>
            </a:extLst>
          </p:cNvPr>
          <p:cNvSpPr txBox="1"/>
          <p:nvPr/>
        </p:nvSpPr>
        <p:spPr>
          <a:xfrm>
            <a:off x="7357000" y="3492706"/>
            <a:ext cx="16499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Процентная надбавка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 стаж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 в особых климатических условиях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99E649-691F-4B08-B3C2-4F40C2FA8ABD}"/>
              </a:ext>
            </a:extLst>
          </p:cNvPr>
          <p:cNvSpPr txBox="1"/>
          <p:nvPr/>
        </p:nvSpPr>
        <p:spPr>
          <a:xfrm rot="20237687">
            <a:off x="3119043" y="2723800"/>
            <a:ext cx="86779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spc="170" dirty="0"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endParaRPr lang="ru-RU" sz="40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5" y="5435396"/>
            <a:ext cx="805931" cy="8096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17870" y="5277793"/>
            <a:ext cx="8226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>
                <a:solidFill>
                  <a:srgbClr val="0070C0"/>
                </a:solidFill>
                <a:latin typeface="Arial Narrow" panose="020B0606020202030204" pitchFamily="34" charset="0"/>
              </a:rPr>
              <a:t>Постановление Конституционного Суда РФ от 07.12.2017 N 38-П, от 11.04.2019 N 17-П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69386" y="56701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u="sng" dirty="0">
                <a:solidFill>
                  <a:srgbClr val="0070C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Приказ Минтруда РСФСР от 22.11.1990 N 3</a:t>
            </a:r>
            <a:endParaRPr lang="ru-RU" u="sng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9386" y="6039114"/>
            <a:ext cx="80238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>
                <a:solidFill>
                  <a:srgbClr val="0070C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Постановление Госкомтруда СССР, ВЦСПС от 20.11.1967 N 512/П-28</a:t>
            </a:r>
            <a:endParaRPr lang="ru-RU" u="sng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608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46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A71D596-AE90-43EA-807D-73ED0A4B3387}"/>
              </a:ext>
            </a:extLst>
          </p:cNvPr>
          <p:cNvCxnSpPr>
            <a:cxnSpLocks/>
          </p:cNvCxnSpPr>
          <p:nvPr/>
        </p:nvCxnSpPr>
        <p:spPr>
          <a:xfrm>
            <a:off x="0" y="115409"/>
            <a:ext cx="9144000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013599E-42AF-4086-8495-557148EB18E7}"/>
              </a:ext>
            </a:extLst>
          </p:cNvPr>
          <p:cNvCxnSpPr>
            <a:cxnSpLocks/>
          </p:cNvCxnSpPr>
          <p:nvPr/>
        </p:nvCxnSpPr>
        <p:spPr>
          <a:xfrm>
            <a:off x="1597981" y="258932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99D7BD9-5B6E-420A-B39F-2954EC2F9177}"/>
              </a:ext>
            </a:extLst>
          </p:cNvPr>
          <p:cNvSpPr txBox="1"/>
          <p:nvPr/>
        </p:nvSpPr>
        <p:spPr>
          <a:xfrm>
            <a:off x="5370990" y="374455"/>
            <a:ext cx="33462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0" dirty="0" err="1">
                <a:solidFill>
                  <a:srgbClr val="C00000"/>
                </a:solidFill>
                <a:effectLst/>
                <a:latin typeface="Arial Narrow" panose="020B0606020202030204" pitchFamily="34" charset="0"/>
              </a:rPr>
              <a:t>Онлайнинспекция.РФ</a:t>
            </a:r>
            <a:endParaRPr lang="ru-RU" b="1" dirty="0">
              <a:solidFill>
                <a:srgbClr val="C00000"/>
              </a:solidFill>
              <a:effectLst/>
              <a:latin typeface="Arial Narrow" panose="020B0606020202030204" pitchFamily="34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E798AE3-1CA1-4B61-A1CE-881943C95E95}"/>
              </a:ext>
            </a:extLst>
          </p:cNvPr>
          <p:cNvCxnSpPr>
            <a:cxnSpLocks/>
          </p:cNvCxnSpPr>
          <p:nvPr/>
        </p:nvCxnSpPr>
        <p:spPr>
          <a:xfrm>
            <a:off x="0" y="6742590"/>
            <a:ext cx="9162961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ADBDB6-9338-41B8-B5BA-79E03B7F67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49" t="11632" r="19247" b="14970"/>
          <a:stretch/>
        </p:blipFill>
        <p:spPr>
          <a:xfrm>
            <a:off x="1152398" y="880922"/>
            <a:ext cx="6514345" cy="4099087"/>
          </a:xfrm>
          <a:prstGeom prst="rect">
            <a:avLst/>
          </a:prstGeom>
        </p:spPr>
      </p:pic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F47ED61F-0371-4177-9A59-E61BFBD0E0E6}"/>
              </a:ext>
            </a:extLst>
          </p:cNvPr>
          <p:cNvSpPr txBox="1">
            <a:spLocks/>
          </p:cNvSpPr>
          <p:nvPr/>
        </p:nvSpPr>
        <p:spPr>
          <a:xfrm>
            <a:off x="0" y="440588"/>
            <a:ext cx="5175682" cy="4625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Полезные ресурсы</a:t>
            </a:r>
          </a:p>
          <a:p>
            <a:endParaRPr lang="ru-RU" sz="15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AF4DE4BA-C057-453A-9E0D-2F3D755CD68D}"/>
              </a:ext>
            </a:extLst>
          </p:cNvPr>
          <p:cNvSpPr/>
          <p:nvPr/>
        </p:nvSpPr>
        <p:spPr>
          <a:xfrm>
            <a:off x="784770" y="4096235"/>
            <a:ext cx="4761390" cy="498939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94" y="5693572"/>
            <a:ext cx="805931" cy="8096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52398" y="5590583"/>
            <a:ext cx="78571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i="1" dirty="0">
                <a:solidFill>
                  <a:srgbClr val="0070C0"/>
                </a:solidFill>
                <a:latin typeface="Arial Narrow" panose="020B0606020202030204" pitchFamily="34" charset="0"/>
              </a:rPr>
              <a:t>Постановление Правительства РФ от 21.07.2021 N 1230 "Об утверждении Положения о федеральном государственном контроле (надзоре) за соблюдением трудового законодательства и иных нормативных правовых актов, содержащих нормы трудового права"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2035" y="5051011"/>
            <a:ext cx="64847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«Горячая линия» Гострудинспекции в крае и ЕАО  </a:t>
            </a:r>
            <a:r>
              <a:rPr lang="ru-RU" b="1" dirty="0">
                <a:solidFill>
                  <a:srgbClr val="FF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8-939-886-80-01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759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27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A71D596-AE90-43EA-807D-73ED0A4B3387}"/>
              </a:ext>
            </a:extLst>
          </p:cNvPr>
          <p:cNvCxnSpPr>
            <a:cxnSpLocks/>
          </p:cNvCxnSpPr>
          <p:nvPr/>
        </p:nvCxnSpPr>
        <p:spPr>
          <a:xfrm>
            <a:off x="0" y="115409"/>
            <a:ext cx="9144000" cy="0"/>
          </a:xfrm>
          <a:prstGeom prst="line">
            <a:avLst/>
          </a:prstGeom>
          <a:ln w="698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013599E-42AF-4086-8495-557148EB18E7}"/>
              </a:ext>
            </a:extLst>
          </p:cNvPr>
          <p:cNvCxnSpPr>
            <a:cxnSpLocks/>
          </p:cNvCxnSpPr>
          <p:nvPr/>
        </p:nvCxnSpPr>
        <p:spPr>
          <a:xfrm>
            <a:off x="1056444" y="267810"/>
            <a:ext cx="7546019" cy="0"/>
          </a:xfrm>
          <a:prstGeom prst="line">
            <a:avLst/>
          </a:prstGeom>
          <a:ln w="698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ACB0B1-4AC4-4E0E-A311-2F118E2A6E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827967"/>
            <a:ext cx="7089058" cy="462520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ru-RU" sz="2800" b="1" i="0" dirty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Критерии подмены трудовых отношений: </a:t>
            </a:r>
          </a:p>
          <a:p>
            <a:endParaRPr lang="ru-RU" sz="1500" b="1" i="0" dirty="0">
              <a:solidFill>
                <a:srgbClr val="C00000"/>
              </a:solidFill>
              <a:effectLst/>
              <a:latin typeface="Arial Narrow" panose="020B0606020202030204" pitchFamily="34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E798AE3-1CA1-4B61-A1CE-881943C95E95}"/>
              </a:ext>
            </a:extLst>
          </p:cNvPr>
          <p:cNvCxnSpPr>
            <a:cxnSpLocks/>
          </p:cNvCxnSpPr>
          <p:nvPr/>
        </p:nvCxnSpPr>
        <p:spPr>
          <a:xfrm>
            <a:off x="0" y="6591670"/>
            <a:ext cx="9162961" cy="0"/>
          </a:xfrm>
          <a:prstGeom prst="line">
            <a:avLst/>
          </a:prstGeom>
          <a:ln w="698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одзаголовок 2">
            <a:extLst>
              <a:ext uri="{FF2B5EF4-FFF2-40B4-BE49-F238E27FC236}">
                <a16:creationId xmlns:a16="http://schemas.microsoft.com/office/drawing/2014/main" id="{C23B6804-6C77-413A-A9D0-28C65105FFAA}"/>
              </a:ext>
            </a:extLst>
          </p:cNvPr>
          <p:cNvSpPr txBox="1">
            <a:spLocks/>
          </p:cNvSpPr>
          <p:nvPr/>
        </p:nvSpPr>
        <p:spPr>
          <a:xfrm>
            <a:off x="1152480" y="280970"/>
            <a:ext cx="6858000" cy="462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Взаимодействие с самозанятыми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BEF6C4-8AE4-43B7-9F03-6B017170589D}"/>
              </a:ext>
            </a:extLst>
          </p:cNvPr>
          <p:cNvSpPr txBox="1"/>
          <p:nvPr/>
        </p:nvSpPr>
        <p:spPr>
          <a:xfrm>
            <a:off x="193680" y="1276420"/>
            <a:ext cx="886525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fontAlgn="base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dirty="0">
                <a:solidFill>
                  <a:srgbClr val="0E0E0E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sz="2000" dirty="0">
                <a:solidFill>
                  <a:srgbClr val="0E0E0E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ериодичность (регулярность) выплат</a:t>
            </a:r>
            <a:endParaRPr lang="ru-RU" sz="2000" dirty="0">
              <a:solidFill>
                <a:srgbClr val="0E0E0E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dirty="0">
                <a:solidFill>
                  <a:srgbClr val="0E0E0E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объем выплат самозанятым</a:t>
            </a:r>
            <a:endParaRPr lang="ru-RU" sz="2000" dirty="0">
              <a:solidFill>
                <a:srgbClr val="0E0E0E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dirty="0">
                <a:solidFill>
                  <a:srgbClr val="0E0E0E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долю доходов самозанятых от одной организации от общей величины их доходов</a:t>
            </a:r>
            <a:endParaRPr lang="ru-RU" sz="2000" dirty="0">
              <a:solidFill>
                <a:srgbClr val="0E0E0E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000" dirty="0">
                <a:solidFill>
                  <a:srgbClr val="0E0E0E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совпадение предыдущих мест работы самозанятых</a:t>
            </a:r>
            <a:endParaRPr lang="ru-RU" sz="2000" dirty="0">
              <a:solidFill>
                <a:srgbClr val="0E0E0E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4529" y="5847097"/>
            <a:ext cx="448544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i="1" u="sng" dirty="0">
                <a:solidFill>
                  <a:srgbClr val="0070C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 Минтруда России от 02.02.2024 № 40н</a:t>
            </a:r>
            <a:endParaRPr lang="ru-RU" sz="1600" i="1" u="sng" dirty="0">
              <a:solidFill>
                <a:srgbClr val="0070C0"/>
              </a:solidFill>
              <a:effectLst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345" y="5552634"/>
            <a:ext cx="805931" cy="809684"/>
          </a:xfrm>
          <a:prstGeom prst="rect">
            <a:avLst/>
          </a:prstGeom>
        </p:spPr>
      </p:pic>
      <p:sp>
        <p:nvSpPr>
          <p:cNvPr id="17" name="Подзаголовок 2">
            <a:extLst>
              <a:ext uri="{FF2B5EF4-FFF2-40B4-BE49-F238E27FC236}">
                <a16:creationId xmlns:a16="http://schemas.microsoft.com/office/drawing/2014/main" id="{7AACB0B1-4AC4-4E0E-A311-2F118E2A6E4D}"/>
              </a:ext>
            </a:extLst>
          </p:cNvPr>
          <p:cNvSpPr txBox="1">
            <a:spLocks/>
          </p:cNvSpPr>
          <p:nvPr/>
        </p:nvSpPr>
        <p:spPr>
          <a:xfrm>
            <a:off x="0" y="2687564"/>
            <a:ext cx="7089058" cy="4625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Признаки  нелегальной занятости: </a:t>
            </a:r>
          </a:p>
          <a:p>
            <a:endParaRPr lang="ru-RU" sz="1500" b="1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680" y="3268530"/>
            <a:ext cx="8333631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defTabSz="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начислены выплаты ниже МРОТ не менее чем 10 физ. лицам, если их доля превышает 10% от общего числа работников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;</a:t>
            </a:r>
          </a:p>
          <a:p>
            <a:pPr defTabSz="342900">
              <a:lnSpc>
                <a:spcPts val="1800"/>
              </a:lnSpc>
            </a:pP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14313" indent="-214313" defTabSz="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ru-RU" u="sng" dirty="0">
                <a:solidFill>
                  <a:prstClr val="black"/>
                </a:solidFill>
                <a:latin typeface="Arial Narrow" panose="020B0606020202030204" pitchFamily="34" charset="0"/>
              </a:rPr>
              <a:t>за квартал: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взаимодействие более чем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10 самозанятыми, среднемесячный доход которых превышает 25 тыс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. руб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., состояли в трудовых отношениях в прошлом квартале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;</a:t>
            </a:r>
          </a:p>
          <a:p>
            <a:pPr defTabSz="342900">
              <a:lnSpc>
                <a:spcPts val="1800"/>
              </a:lnSpc>
            </a:pP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14313" indent="-214313" defTabSz="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ru-RU" u="sng" dirty="0">
                <a:solidFill>
                  <a:prstClr val="black"/>
                </a:solidFill>
                <a:latin typeface="Arial Narrow" panose="020B0606020202030204" pitchFamily="34" charset="0"/>
              </a:rPr>
              <a:t>за год: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взаимодействие более чем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с 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35 самозанятыми, среднемесячный доход которых превышает 35 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тыс. руб</a:t>
            </a: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. и средняя продолжительность работы - более 3 месяцев</a:t>
            </a: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;</a:t>
            </a:r>
          </a:p>
          <a:p>
            <a:pPr defTabSz="342900">
              <a:lnSpc>
                <a:spcPts val="1800"/>
              </a:lnSpc>
            </a:pP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  <a:p>
            <a:pPr marL="214313" indent="-214313" defTabSz="342900">
              <a:lnSpc>
                <a:spcPts val="1800"/>
              </a:lnSpc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Arial Narrow" panose="020B0606020202030204" pitchFamily="34" charset="0"/>
              </a:rPr>
              <a:t>применение контрольно-кассовой техники в большем количестве, чем количество сотрудников.</a:t>
            </a:r>
          </a:p>
        </p:txBody>
      </p:sp>
    </p:spTree>
    <p:extLst>
      <p:ext uri="{BB962C8B-B14F-4D97-AF65-F5344CB8AC3E}">
        <p14:creationId xmlns:p14="http://schemas.microsoft.com/office/powerpoint/2010/main" val="5754306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327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Ивакаева Н.В.</dc:creator>
  <cp:lastModifiedBy>Ивакаева Н.В.</cp:lastModifiedBy>
  <cp:revision>13</cp:revision>
  <cp:lastPrinted>2026-04-29T23:28:34Z</cp:lastPrinted>
  <dcterms:created xsi:type="dcterms:W3CDTF">2025-04-20T23:42:27Z</dcterms:created>
  <dcterms:modified xsi:type="dcterms:W3CDTF">2026-04-30T05:31:18Z</dcterms:modified>
</cp:coreProperties>
</file>